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59" r:id="rId3"/>
    <p:sldId id="260" r:id="rId4"/>
    <p:sldId id="261" r:id="rId5"/>
    <p:sldId id="262" r:id="rId6"/>
    <p:sldId id="266" r:id="rId7"/>
    <p:sldId id="273" r:id="rId8"/>
    <p:sldId id="263" r:id="rId9"/>
    <p:sldId id="265" r:id="rId10"/>
    <p:sldId id="267" r:id="rId11"/>
    <p:sldId id="268" r:id="rId12"/>
    <p:sldId id="269" r:id="rId13"/>
    <p:sldId id="270" r:id="rId14"/>
    <p:sldId id="271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80175" autoAdjust="0"/>
  </p:normalViewPr>
  <p:slideViewPr>
    <p:cSldViewPr snapToGrid="0">
      <p:cViewPr varScale="1">
        <p:scale>
          <a:sx n="88" d="100"/>
          <a:sy n="88" d="100"/>
        </p:scale>
        <p:origin x="1662" y="126"/>
      </p:cViewPr>
      <p:guideLst/>
    </p:cSldViewPr>
  </p:slideViewPr>
  <p:notesTextViewPr>
    <p:cViewPr>
      <p:scale>
        <a:sx n="100" d="100"/>
        <a:sy n="100" d="100"/>
      </p:scale>
      <p:origin x="0" y="-870"/>
    </p:cViewPr>
  </p:notesTextViewPr>
  <p:notesViewPr>
    <p:cSldViewPr snapToGrid="0">
      <p:cViewPr varScale="1">
        <p:scale>
          <a:sx n="66" d="100"/>
          <a:sy n="66" d="100"/>
        </p:scale>
        <p:origin x="2280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0B788-07FD-43FA-AB46-DC576DD0FDAE}" type="datetimeFigureOut">
              <a:rPr lang="en-GB" smtClean="0"/>
              <a:t>07/05/2018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87327-B34F-498C-B790-5A50602D1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136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87327-B34F-498C-B790-5A50602D176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901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(0) The analysis mainly focused on compounds previously reported in literature as being present in propellant. </a:t>
            </a:r>
          </a:p>
          <a:p>
            <a:endParaRPr lang="en-GB" dirty="0"/>
          </a:p>
          <a:p>
            <a:r>
              <a:rPr lang="en-GB" dirty="0"/>
              <a:t>(1) Other compounds were detected in the propellant and GSR, and these can be used to further differentiate the samples</a:t>
            </a:r>
          </a:p>
          <a:p>
            <a:endParaRPr lang="en-GB" dirty="0"/>
          </a:p>
          <a:p>
            <a:r>
              <a:rPr lang="en-GB" dirty="0"/>
              <a:t>(2) Identifications of compounds were only made by comparisons to the NIST Mass Spectra database, and so are not conclusive. </a:t>
            </a:r>
          </a:p>
          <a:p>
            <a:endParaRPr lang="en-GB" dirty="0"/>
          </a:p>
          <a:p>
            <a:r>
              <a:rPr lang="en-GB" dirty="0"/>
              <a:t>(3) Standards for the compounds would have to be analysed to confirm the identification</a:t>
            </a:r>
          </a:p>
          <a:p>
            <a:endParaRPr lang="en-GB" dirty="0"/>
          </a:p>
          <a:p>
            <a:r>
              <a:rPr lang="en-GB" dirty="0"/>
              <a:t>&lt;discuss the standards already analysed&gt;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87327-B34F-498C-B790-5A50602D176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308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GB" dirty="0"/>
              <a:t>The methods used in this experiment should work with propellant and GSR samples from other brands and calibres of ammunition,…</a:t>
            </a:r>
          </a:p>
          <a:p>
            <a:pPr marL="228600" indent="-228600">
              <a:buAutoNum type="arabicParenBoth"/>
            </a:pPr>
            <a:endParaRPr lang="en-GB" dirty="0"/>
          </a:p>
          <a:p>
            <a:pPr marL="228600" indent="-228600">
              <a:buAutoNum type="arabicParenBoth"/>
            </a:pPr>
            <a:r>
              <a:rPr lang="en-GB" dirty="0"/>
              <a:t>…and could be used to develop a database to allow the source of propellant to be determined from the GSR.</a:t>
            </a:r>
          </a:p>
          <a:p>
            <a:pPr marL="228600" indent="-228600">
              <a:buAutoNum type="arabicParenBoth"/>
            </a:pPr>
            <a:endParaRPr lang="en-GB" dirty="0"/>
          </a:p>
          <a:p>
            <a:pPr marL="0" indent="0">
              <a:buNone/>
            </a:pPr>
            <a:r>
              <a:rPr lang="en-GB" dirty="0"/>
              <a:t>Other criteria, such as dimensions of the cartridge case or the physical properties of the propellant, could also be included. </a:t>
            </a:r>
          </a:p>
          <a:p>
            <a:endParaRPr lang="en-GB" dirty="0"/>
          </a:p>
          <a:p>
            <a:r>
              <a:rPr lang="en-GB" dirty="0"/>
              <a:t>(3) “</a:t>
            </a:r>
            <a:r>
              <a:rPr lang="en-GB" dirty="0" err="1"/>
              <a:t>GunShotMatch</a:t>
            </a:r>
            <a:r>
              <a:rPr lang="en-GB" dirty="0"/>
              <a:t>” could also be useful for profiling minor additives in other samples, such as cutting agents in controlled substances, and ingredients in beer and paint. </a:t>
            </a:r>
          </a:p>
          <a:p>
            <a:endParaRPr lang="en-GB" dirty="0"/>
          </a:p>
          <a:p>
            <a:r>
              <a:rPr lang="en-GB" dirty="0"/>
              <a:t>Beer: http://news.bbc.co.uk/1/hi/business/4942262.stm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87327-B34F-498C-B790-5A50602D176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264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GB" dirty="0"/>
              <a:t>The three brands of ammunition analysed could be distinguished based on the physical characteristics and chemical composition of the propellant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(2) The three brands produced GSR with different compositions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(3) There was no consistent, predictable relationship between the propellant and GSR; the concentration of some compounds increased while the concentration of others decreased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87327-B34F-498C-B790-5A50602D176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293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GB" sz="1200" dirty="0"/>
              <a:t>Thanks to everybody who helped with the practical elements of the project and the development of “</a:t>
            </a:r>
            <a:r>
              <a:rPr lang="en-GB" sz="1200" dirty="0" err="1"/>
              <a:t>GunShotMatch</a:t>
            </a:r>
            <a:r>
              <a:rPr lang="en-GB" sz="1200" dirty="0"/>
              <a:t>”.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87327-B34F-498C-B790-5A50602D176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999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87327-B34F-498C-B790-5A50602D176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233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References: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Dalby, O. (2011)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Analysis of Organic Ballistic Materials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Nottingham Trent University. Available at: http://irep.ntu.ac.uk/id/eprint/326/.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Dalby, O. and Birkett, J. W. (2010) ‘The evaluation of solid phase micro-extraction fibre types for the analysis of organic components in unburned propellant powders’,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 of Chromatography 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1217(46), pp. 7183–7188.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10.1016/j.chroma.2010.09.012.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ELEY Ltd (2014) ‘rimfire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22.jpg’. Available at: http://files.forensicmed.webnode.com/200000260-1ca931da31/rimfire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22.jpg (Accessed: 27 February 2018).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Hofstetter, C.,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Maitre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Beavis, A., Roux, C. P.,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(2017) ‘A study of transfer and prevalence of organic gunshot residues’,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Forensic Science International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277, pp. 241–251.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10.1016/j.forsciint.2017.06.013.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Mach, M. H.,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Pallos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 and Jones, P. F. (1978) ‘Feasibility of Gunshot Residue Detection Via Its Organic Constituents. Part I: Analysis of Smokeless Powders by Combined Gas Chromatography-Chemical Ionization Mass Spectrometry’,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 of Forensic Sciences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23(3), p. 10690J.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10.1520/JFS10690J.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McCord, B. R. and Bender, E. C. (1998) ‘Chromatography of Explosives’, in Beveridge, A. (ed.)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Forensic Investigation of Explosives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London: Taylor &amp; Francis.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Mike George (2017)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 rimfire .22 long rifle cartridge the top seller in the UK?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Shooting 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Available at: http://www.shootinguk.co.uk/guns/ammunition/22-long-rifle-97039 (Accessed: 26 February 2018).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Selavka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 M., Strobel, R. A. and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Tontarski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 E. (1989) ‘The Systematic identification of Smokeless Powders: An Update’, in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Proceedings of the Third Symposium on the Analysis and Detection of Explosives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Berghausen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DE: Fraunhofer Institute fur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Chemische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Wallace, J. S. (2008)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Chemical Analysis of Firearms, Ammunition, and Gunshot Residue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Boca Raton, FL: CRC Press.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Warlow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T. A. (2007) ‘The criminal use of improvised and re-activated firearms in Great Britain and Northern Ireland’,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 &amp; Justice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47(3), pp. 111–119.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10.1016/j.scijus.2006.10.003.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Wilson, J. D., Tebow, J. D. and Moline, K. W. (2003) ‘Time since discharge of shotgun shells.’,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 of Forensic Sciences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48(6), pp. 1298–301. Available at: http://www.ncbi.nlm.nih.gov/pubmed/14640274 (Accessed: 9 October 2017).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Wrobel, H. A., Millar, J. J. and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Kijek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 (1998) ‘Identification of Ammunition from Gunshot Residues and Other Cartridge Related Materials — A Preliminary Model Using .22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Caliber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Rimfire Ammunition’,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 of Forensic Sciences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pp. 324–328.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87327-B34F-498C-B790-5A50602D176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122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(0) I’m going to cover: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(1) What gunshot residue 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(2) .22 Long Rifle and its use in crime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(3) The chemical analysis and data analysis carried out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(4) The results I obtained, and further work that can be carried out.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87327-B34F-498C-B790-5A50602D176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138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(1) When a gun is fired a firing pin strikes the primer &lt;point&gt; and causes it to detonate. This results in combustion of the propellant &lt;point&gt;, which propels the bullet &lt;point&gt; down the barrel. </a:t>
            </a:r>
          </a:p>
          <a:p>
            <a:endParaRPr lang="en-GB" dirty="0"/>
          </a:p>
          <a:p>
            <a:r>
              <a:rPr lang="en-GB" dirty="0"/>
              <a:t>(2) Gunshot residue consists of organic and inorganic (metallic) compounds from the primer and propellant. </a:t>
            </a:r>
          </a:p>
          <a:p>
            <a:endParaRPr lang="en-GB" dirty="0"/>
          </a:p>
          <a:p>
            <a:r>
              <a:rPr lang="en-GB" dirty="0"/>
              <a:t>(3) Organic compounds include:</a:t>
            </a:r>
          </a:p>
          <a:p>
            <a:pPr lvl="1"/>
            <a:r>
              <a:rPr lang="en-GB" dirty="0"/>
              <a:t>Diphenylamine (DPA)</a:t>
            </a:r>
          </a:p>
          <a:p>
            <a:pPr lvl="1"/>
            <a:r>
              <a:rPr lang="en-GB" dirty="0"/>
              <a:t>Ethyl </a:t>
            </a:r>
            <a:r>
              <a:rPr lang="en-GB" dirty="0" err="1"/>
              <a:t>Centralite</a:t>
            </a:r>
            <a:r>
              <a:rPr lang="en-GB" dirty="0"/>
              <a:t> (EC)</a:t>
            </a:r>
          </a:p>
          <a:p>
            <a:pPr lvl="1"/>
            <a:r>
              <a:rPr lang="en-GB" dirty="0"/>
              <a:t>2,4-Dinitrotoluene (DNT)</a:t>
            </a:r>
          </a:p>
          <a:p>
            <a:pPr lvl="1"/>
            <a:r>
              <a:rPr lang="en-GB" dirty="0"/>
              <a:t>Dibutyl Phthalate (DBP)</a:t>
            </a:r>
          </a:p>
          <a:p>
            <a:pPr lvl="1"/>
            <a:r>
              <a:rPr lang="en-GB" dirty="0"/>
              <a:t>Camphor</a:t>
            </a:r>
          </a:p>
          <a:p>
            <a:pPr lvl="1"/>
            <a:r>
              <a:rPr lang="en-GB" dirty="0"/>
              <a:t>Nitroglycerine (NG)</a:t>
            </a:r>
          </a:p>
          <a:p>
            <a:endParaRPr lang="en-GB" dirty="0"/>
          </a:p>
          <a:p>
            <a:r>
              <a:rPr lang="en-GB" dirty="0"/>
              <a:t>These compounds perform various functions within the propellant</a:t>
            </a:r>
          </a:p>
          <a:p>
            <a:r>
              <a:rPr lang="en-GB" dirty="0"/>
              <a:t>GSR also contains breakdown products of these compounds.</a:t>
            </a:r>
          </a:p>
          <a:p>
            <a:endParaRPr lang="en-GB" dirty="0"/>
          </a:p>
          <a:p>
            <a:r>
              <a:rPr lang="en-GB" dirty="0"/>
              <a:t>(4) Propellants containing nitroglycerine are called “Double base”. Propellants without it are called “single base”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Firearm propellant is also used in improvised explosive devices</a:t>
            </a:r>
          </a:p>
          <a:p>
            <a:endParaRPr lang="en-GB" dirty="0"/>
          </a:p>
          <a:p>
            <a:r>
              <a:rPr lang="en-GB" dirty="0"/>
              <a:t>Wallace, 2008;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Pallos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Jones, 1978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from </a:t>
            </a:r>
            <a:r>
              <a:rPr lang="en-GB" dirty="0"/>
              <a:t>ELEY Ltd,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87327-B34F-498C-B790-5A50602D176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47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GB" dirty="0"/>
              <a:t>.22 Long Rifle cartridges are popular with target shooters and hunters,…</a:t>
            </a:r>
          </a:p>
          <a:p>
            <a:pPr marL="228600" indent="-228600">
              <a:buAutoNum type="arabicParenBoth"/>
            </a:pPr>
            <a:endParaRPr lang="en-GB" dirty="0"/>
          </a:p>
          <a:p>
            <a:r>
              <a:rPr lang="en-GB" dirty="0"/>
              <a:t>(2) …but are also used by criminals.</a:t>
            </a:r>
          </a:p>
          <a:p>
            <a:endParaRPr lang="en-GB" dirty="0"/>
          </a:p>
          <a:p>
            <a:r>
              <a:rPr lang="en-GB" dirty="0"/>
              <a:t>Notable cases include (3) the shooting of MP Jo Cox in 2016, (4) and the Cumbria shootings in 2010</a:t>
            </a:r>
          </a:p>
          <a:p>
            <a:endParaRPr lang="en-GB" dirty="0"/>
          </a:p>
          <a:p>
            <a:r>
              <a:rPr lang="en-GB" dirty="0"/>
              <a:t>(5) .22 LR ammunition is also used by criminals in some improvised weapons, such as this $5 firearm made with parts from a hardware store &lt;show example&gt;</a:t>
            </a:r>
          </a:p>
          <a:p>
            <a:endParaRPr lang="en-GB" dirty="0"/>
          </a:p>
          <a:p>
            <a:r>
              <a:rPr lang="en-GB" dirty="0"/>
              <a:t>(6) Most research so far has focused on handgun ammunition. There has only been limited research into .22 LR ammunition</a:t>
            </a:r>
          </a:p>
          <a:p>
            <a:endParaRPr lang="en-GB" dirty="0"/>
          </a:p>
          <a:p>
            <a:r>
              <a:rPr lang="en-GB" dirty="0"/>
              <a:t>Image from http://www.thefirearmblog.com/blog/2016/12/19/hardware-store-zip-guns/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87327-B34F-498C-B790-5A50602D176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11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GB" dirty="0"/>
              <a:t>Three brands of .22 LR cartridges were analysed: </a:t>
            </a:r>
            <a:r>
              <a:rPr lang="en-GB" dirty="0" err="1"/>
              <a:t>Eley</a:t>
            </a:r>
            <a:r>
              <a:rPr lang="en-GB" dirty="0"/>
              <a:t> Contact, Winchester Pistol, and </a:t>
            </a:r>
            <a:r>
              <a:rPr lang="en-GB" dirty="0" err="1"/>
              <a:t>Geco</a:t>
            </a:r>
            <a:r>
              <a:rPr lang="en-GB" dirty="0"/>
              <a:t> Rifle. </a:t>
            </a:r>
          </a:p>
          <a:p>
            <a:pPr marL="228600" indent="-228600">
              <a:buAutoNum type="arabicParenBoth"/>
            </a:pPr>
            <a:endParaRPr lang="en-GB" dirty="0"/>
          </a:p>
          <a:p>
            <a:pPr marL="228600" indent="-228600">
              <a:buAutoNum type="arabicParenBoth"/>
            </a:pPr>
            <a:r>
              <a:rPr lang="en-GB" dirty="0"/>
              <a:t>10 cartridges of each brand were fired and the cartridge cases placed in 4 mL GC vials. </a:t>
            </a:r>
          </a:p>
          <a:p>
            <a:pPr marL="228600" indent="-228600">
              <a:buAutoNum type="arabicParenBoth"/>
            </a:pPr>
            <a:endParaRPr lang="en-GB" dirty="0"/>
          </a:p>
          <a:p>
            <a:pPr marL="228600" indent="-228600">
              <a:buAutoNum type="arabicParenBoth"/>
            </a:pPr>
            <a:r>
              <a:rPr lang="en-GB" dirty="0"/>
              <a:t>A further 6 cartridges were disassembled and the propellant collected into 2 mL GC vials</a:t>
            </a:r>
          </a:p>
          <a:p>
            <a:endParaRPr lang="en-GB" dirty="0"/>
          </a:p>
          <a:p>
            <a:r>
              <a:rPr lang="en-GB" dirty="0"/>
              <a:t>(4) The </a:t>
            </a:r>
            <a:r>
              <a:rPr lang="en-GB" dirty="0" err="1"/>
              <a:t>Eley</a:t>
            </a:r>
            <a:r>
              <a:rPr lang="en-GB" dirty="0"/>
              <a:t> Contact propellant consists of pale green cylinders, about 0.5mm in diameter and between 0.5 and 1.5mm long</a:t>
            </a:r>
          </a:p>
          <a:p>
            <a:endParaRPr lang="en-GB" dirty="0"/>
          </a:p>
          <a:p>
            <a:r>
              <a:rPr lang="en-GB" dirty="0"/>
              <a:t>(5) The Winchester Pistol propellant consists of light grey flattened balls, about 0.4mm in diameter, and irregular flakes, about 1.17mm in diameter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(6) The </a:t>
            </a:r>
            <a:r>
              <a:rPr lang="en-GB" dirty="0" err="1"/>
              <a:t>Geco</a:t>
            </a:r>
            <a:r>
              <a:rPr lang="en-GB" dirty="0"/>
              <a:t> Rifle propellant consists of olive green flattened balls, about 0.42mm in diameter, and irregular flakes, about 0.67mm in diameter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 three propellants can be distinguished based on their colour and shape alone, but the question is: do they have different chemical compositions, and do they produce chemically different GSR?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87327-B34F-498C-B790-5A50602D176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359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(0) Analysis was carried out by headspace-SPME-GC-MS</a:t>
            </a:r>
          </a:p>
          <a:p>
            <a:endParaRPr lang="en-GB" dirty="0"/>
          </a:p>
          <a:p>
            <a:r>
              <a:rPr lang="en-GB" dirty="0"/>
              <a:t>(1) The vials containing unfired propellant or fired cartridge cases were placed in an oven at 80</a:t>
            </a:r>
            <a:r>
              <a:rPr lang="en-GB" baseline="30000" dirty="0"/>
              <a:t>o</a:t>
            </a:r>
            <a:r>
              <a:rPr lang="en-GB" baseline="0" dirty="0"/>
              <a:t>C for 45 minutes with an SPME fibre inserted   </a:t>
            </a:r>
          </a:p>
          <a:p>
            <a:endParaRPr lang="en-GB" baseline="0" dirty="0"/>
          </a:p>
          <a:p>
            <a:r>
              <a:rPr lang="en-GB" baseline="0" dirty="0"/>
              <a:t>(2) The volatile compounds in the propellant or GSR are adsorbed onto the SPME fibre’s coating</a:t>
            </a:r>
          </a:p>
          <a:p>
            <a:endParaRPr lang="en-GB" baseline="0" dirty="0"/>
          </a:p>
          <a:p>
            <a:r>
              <a:rPr lang="en-GB" baseline="0" dirty="0"/>
              <a:t>(3) &lt;briefly explain fibre assembly&gt;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87327-B34F-498C-B790-5A50602D176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580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GB" dirty="0"/>
              <a:t>The SPME is fibre inserted into the GS-MS to identify the compounds present and their concentrations</a:t>
            </a:r>
          </a:p>
          <a:p>
            <a:pPr marL="228600" indent="-228600">
              <a:buAutoNum type="arabicParenBoth"/>
            </a:pPr>
            <a:endParaRPr lang="en-GB" dirty="0"/>
          </a:p>
          <a:p>
            <a:pPr marL="228600" indent="-228600">
              <a:buAutoNum type="arabicParenBoth"/>
            </a:pPr>
            <a:r>
              <a:rPr lang="en-GB" dirty="0"/>
              <a:t>The analysis is based on existing methods by Dalby (2011) and Wilson, Tebow and Moline (2003)</a:t>
            </a:r>
          </a:p>
          <a:p>
            <a:pPr marL="228600" indent="-228600">
              <a:buAutoNum type="arabicParenBoth"/>
            </a:pPr>
            <a:endParaRPr lang="en-GB" dirty="0"/>
          </a:p>
          <a:p>
            <a:pPr marL="228600" indent="-228600">
              <a:buAutoNum type="arabicParenBoth"/>
            </a:pPr>
            <a:r>
              <a:rPr lang="en-GB" dirty="0"/>
              <a:t>&lt;briefly explain temperature program&gt;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87327-B34F-498C-B790-5A50602D176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920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GB" dirty="0"/>
              <a:t>A bespoke, automatic analysis program called “</a:t>
            </a:r>
            <a:r>
              <a:rPr lang="en-GB" dirty="0" err="1"/>
              <a:t>GunShotMatch</a:t>
            </a:r>
            <a:r>
              <a:rPr lang="en-GB" dirty="0"/>
              <a:t>” was developed in Python to process the results.</a:t>
            </a:r>
          </a:p>
          <a:p>
            <a:pPr marL="228600" indent="-228600">
              <a:buAutoNum type="arabicParenBoth"/>
            </a:pPr>
            <a:endParaRPr lang="en-GB" dirty="0"/>
          </a:p>
          <a:p>
            <a:r>
              <a:rPr lang="en-GB" dirty="0"/>
              <a:t>(2) The compounds identified by GC-MS analysis vary slightly between different samples of the same propellant, but “</a:t>
            </a:r>
            <a:r>
              <a:rPr lang="en-GB" dirty="0" err="1"/>
              <a:t>GunShotMatch</a:t>
            </a:r>
            <a:r>
              <a:rPr lang="en-GB" dirty="0"/>
              <a:t>” can determine the compounds that are in common between 5 (or more) repeat analyses to produce a “profile” for the propellant</a:t>
            </a:r>
          </a:p>
          <a:p>
            <a:endParaRPr lang="en-GB" dirty="0"/>
          </a:p>
          <a:p>
            <a:r>
              <a:rPr lang="en-GB" dirty="0"/>
              <a:t>(3) “</a:t>
            </a:r>
            <a:r>
              <a:rPr lang="en-GB" dirty="0" err="1"/>
              <a:t>GunShotMatch</a:t>
            </a:r>
            <a:r>
              <a:rPr lang="en-GB" dirty="0"/>
              <a:t>” can also compare the profiles generated for propellants and GSR samples.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87327-B34F-498C-B790-5A50602D176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340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(0) This graph shows profiles for the three propellants and GSR samples.</a:t>
            </a:r>
          </a:p>
          <a:p>
            <a:endParaRPr lang="en-GB" dirty="0"/>
          </a:p>
          <a:p>
            <a:r>
              <a:rPr lang="en-GB" dirty="0"/>
              <a:t>(1) The composition of the </a:t>
            </a:r>
            <a:r>
              <a:rPr lang="en-GB" dirty="0" err="1"/>
              <a:t>Eley</a:t>
            </a:r>
            <a:r>
              <a:rPr lang="en-GB" dirty="0"/>
              <a:t> Contact propellant is distinct from the other two.</a:t>
            </a:r>
          </a:p>
          <a:p>
            <a:endParaRPr lang="en-GB" dirty="0"/>
          </a:p>
          <a:p>
            <a:r>
              <a:rPr lang="en-GB" dirty="0"/>
              <a:t>Winchester Pistol and </a:t>
            </a:r>
            <a:r>
              <a:rPr lang="en-GB" dirty="0" err="1"/>
              <a:t>Geco</a:t>
            </a:r>
            <a:r>
              <a:rPr lang="en-GB" dirty="0"/>
              <a:t> Rifle contain similar compounds, but in different concentrations, …</a:t>
            </a:r>
          </a:p>
          <a:p>
            <a:endParaRPr lang="en-GB" dirty="0"/>
          </a:p>
          <a:p>
            <a:r>
              <a:rPr lang="en-GB" dirty="0"/>
              <a:t>(2) …and Winchester Pistol contains two additional compounds (circled).</a:t>
            </a:r>
          </a:p>
          <a:p>
            <a:endParaRPr lang="en-GB" dirty="0"/>
          </a:p>
          <a:p>
            <a:r>
              <a:rPr lang="en-GB" dirty="0"/>
              <a:t>(3) The shape of the Winchester and </a:t>
            </a:r>
            <a:r>
              <a:rPr lang="en-GB" dirty="0" err="1"/>
              <a:t>Geco</a:t>
            </a:r>
            <a:r>
              <a:rPr lang="en-GB" dirty="0"/>
              <a:t> propellants suggests that they may be double base – containing both nitroglycerine and nitrocellulose. Nitroglycerine was detected with a manual search, but was misidentified as 1,2-Ethanediol, dinitrate by the automated method.</a:t>
            </a:r>
          </a:p>
          <a:p>
            <a:endParaRPr lang="en-GB" dirty="0"/>
          </a:p>
          <a:p>
            <a:r>
              <a:rPr lang="en-GB" dirty="0" err="1"/>
              <a:t>Eley</a:t>
            </a:r>
            <a:r>
              <a:rPr lang="en-GB" dirty="0"/>
              <a:t> Contact was expected to be single base based on its shape, and NG was not detected in the propellant</a:t>
            </a:r>
          </a:p>
          <a:p>
            <a:endParaRPr lang="en-GB" dirty="0"/>
          </a:p>
          <a:p>
            <a:r>
              <a:rPr lang="en-GB" dirty="0"/>
              <a:t>(4) All three propellants produced GSR with different compositions. Most of the compounds present in the propellant are not present in the GSR, …</a:t>
            </a:r>
          </a:p>
          <a:p>
            <a:endParaRPr lang="en-GB" dirty="0"/>
          </a:p>
          <a:p>
            <a:r>
              <a:rPr lang="en-GB" dirty="0"/>
              <a:t>(5) …but there are some additional compounds present in the </a:t>
            </a:r>
            <a:r>
              <a:rPr lang="en-GB" dirty="0" err="1"/>
              <a:t>Geco</a:t>
            </a:r>
            <a:r>
              <a:rPr lang="en-GB" dirty="0"/>
              <a:t> GSR. These may be breakdown products of compounds in the propellant, or could be compounds from the primer or cartridge case</a:t>
            </a:r>
          </a:p>
          <a:p>
            <a:endParaRPr lang="en-GB" dirty="0"/>
          </a:p>
          <a:p>
            <a:r>
              <a:rPr lang="en-GB" dirty="0"/>
              <a:t>(6) The concentration of naphthalene also increased from the </a:t>
            </a:r>
            <a:r>
              <a:rPr lang="en-GB" dirty="0" err="1"/>
              <a:t>Eley</a:t>
            </a:r>
            <a:r>
              <a:rPr lang="en-GB" dirty="0"/>
              <a:t> Propellant to the GSR, possibly for the same reasons.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87327-B34F-498C-B790-5A50602D176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503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ED54970-E958-4FB0-B8B2-0DD2631BA767}"/>
              </a:ext>
            </a:extLst>
          </p:cNvPr>
          <p:cNvSpPr/>
          <p:nvPr userDrawn="1"/>
        </p:nvSpPr>
        <p:spPr>
          <a:xfrm>
            <a:off x="950976" y="0"/>
            <a:ext cx="10290048" cy="6858000"/>
          </a:xfrm>
          <a:prstGeom prst="rect">
            <a:avLst/>
          </a:prstGeom>
          <a:blipFill dpi="0" rotWithShape="1">
            <a:blip r:embed="rId2" cstate="hqprint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5490E3-A4A1-4F47-8D33-EF823429D2C4}"/>
              </a:ext>
            </a:extLst>
          </p:cNvPr>
          <p:cNvSpPr/>
          <p:nvPr userDrawn="1"/>
        </p:nvSpPr>
        <p:spPr>
          <a:xfrm>
            <a:off x="11241024" y="0"/>
            <a:ext cx="938784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515C6-739B-4A49-8CD1-833DBCB84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41" y="1122363"/>
            <a:ext cx="965328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E056B2-9F86-4997-BEC3-3EB81104F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641" y="3602038"/>
            <a:ext cx="463623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3D81DE-EDA6-47DB-8F08-E7E24FAFE197}"/>
              </a:ext>
            </a:extLst>
          </p:cNvPr>
          <p:cNvSpPr/>
          <p:nvPr userDrawn="1"/>
        </p:nvSpPr>
        <p:spPr>
          <a:xfrm>
            <a:off x="0" y="0"/>
            <a:ext cx="938784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9C31997-B246-45A8-A6B8-3D396B6253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7363" y="3602038"/>
            <a:ext cx="4762995" cy="1656000"/>
          </a:xfrm>
        </p:spPr>
        <p:txBody>
          <a:bodyPr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545DC-7F2D-468C-AE81-62CC28E22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13/04/2018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97171-C2AE-4148-B449-B4A5536AB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Dominic Davis-Foster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28F82-3D43-4731-ABC2-C28205858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63042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29F1BF4-9BA9-45F0-B83F-C6EE5E415D9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575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DC28F-06D9-4DEF-B743-292B3CE7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1C1D91-99A5-4B69-8A8D-6139EAFE9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82B57-CCDD-46F6-9427-1FDDF71EA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13/04/2018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801C5-53D1-46A4-AF82-71AD53011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Dominic Davis-Foster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0C4B5-61A3-4718-8B8E-A690182EC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29F1BF4-9BA9-45F0-B83F-C6EE5E415D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733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0CFF2-40F6-45CA-8174-33DE8E413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4631D1-56F6-406A-9E48-F9CBC555B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41190-0AB8-48B6-AE6A-115C145B8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13/04/2018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384BD-C6A9-434E-B6C3-AAEC91362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Dominic Davis-Foster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A7A4B-442D-4B67-87FB-732869D8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29F1BF4-9BA9-45F0-B83F-C6EE5E415D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762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C4A1E5-D2F5-4B04-9824-B53ECDEA8023}"/>
              </a:ext>
            </a:extLst>
          </p:cNvPr>
          <p:cNvSpPr/>
          <p:nvPr userDrawn="1"/>
        </p:nvSpPr>
        <p:spPr>
          <a:xfrm>
            <a:off x="9448800" y="-9525"/>
            <a:ext cx="27432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37D98F-49B8-4CB7-BAD3-85AE4B777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1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B9063-7622-4636-8985-D3E7135E3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10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64931-DA44-42BD-9944-1AFD0EFA2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13/04/2018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3A447-BA3A-4625-A3C1-27EC3FF09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Dominic Davis-Foster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E5C9D-4FF1-4CE3-A835-1850FDEF9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63042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29F1BF4-9BA9-45F0-B83F-C6EE5E415D9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164E69-81D5-4DD1-A049-7D63846A1DD3}"/>
              </a:ext>
            </a:extLst>
          </p:cNvPr>
          <p:cNvSpPr>
            <a:spLocks noChangeAspect="1"/>
          </p:cNvSpPr>
          <p:nvPr userDrawn="1"/>
        </p:nvSpPr>
        <p:spPr>
          <a:xfrm>
            <a:off x="9734550" y="4002563"/>
            <a:ext cx="2174748" cy="217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51C1F37-11C8-4997-AF1C-ACA7D7DF11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34550" y="4002088"/>
            <a:ext cx="2174875" cy="21748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3636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956833E-FA8D-4181-B812-232BB8D74DF8}"/>
              </a:ext>
            </a:extLst>
          </p:cNvPr>
          <p:cNvSpPr/>
          <p:nvPr userDrawn="1"/>
        </p:nvSpPr>
        <p:spPr>
          <a:xfrm>
            <a:off x="0" y="0"/>
            <a:ext cx="938784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0A4D3E-E200-417F-AD9F-80310A5BE81B}"/>
              </a:ext>
            </a:extLst>
          </p:cNvPr>
          <p:cNvSpPr/>
          <p:nvPr userDrawn="1"/>
        </p:nvSpPr>
        <p:spPr>
          <a:xfrm>
            <a:off x="11241024" y="0"/>
            <a:ext cx="938784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E87CA-DC1D-4BB2-941F-D62571ECB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84" y="1709738"/>
            <a:ext cx="103022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31149-E2DB-4995-84F1-56BABA868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782" y="4589463"/>
            <a:ext cx="1030224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7A37E-3116-4EBB-BD7D-CA683FBD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13/04/2018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4E4F9-EF74-422A-8E04-8974CD07E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Dominic Davis-Foster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92649-4D2F-4055-ACE8-B30907935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6182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29F1BF4-9BA9-45F0-B83F-C6EE5E415D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512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89365B-4E40-428C-A89E-655AF3B4A20D}"/>
              </a:ext>
            </a:extLst>
          </p:cNvPr>
          <p:cNvSpPr/>
          <p:nvPr userDrawn="1"/>
        </p:nvSpPr>
        <p:spPr>
          <a:xfrm>
            <a:off x="0" y="0"/>
            <a:ext cx="938784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7575D5-ECD1-44EA-9433-1C5A6F52BC98}"/>
              </a:ext>
            </a:extLst>
          </p:cNvPr>
          <p:cNvSpPr/>
          <p:nvPr userDrawn="1"/>
        </p:nvSpPr>
        <p:spPr>
          <a:xfrm>
            <a:off x="11241024" y="0"/>
            <a:ext cx="938784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59746F-9BC8-43E9-89D9-9A8C748FE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84" y="365125"/>
            <a:ext cx="1030224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3C664-15C1-4CD3-99EE-99F7956DF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0976" y="1825625"/>
            <a:ext cx="506882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50CE7-2408-4ACF-96A8-F47D1D03F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06882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57413-2F66-4F69-8732-8B2F9AD12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13/04/2018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09B35-4AA6-46F1-BEE4-4AB2D46A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Dominic Davis-Foster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E1AE2-509E-4E98-9E95-400F0CBB5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63042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29F1BF4-9BA9-45F0-B83F-C6EE5E415D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978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93DCEE2-53C2-4543-92F4-A7F645E26476}"/>
              </a:ext>
            </a:extLst>
          </p:cNvPr>
          <p:cNvSpPr/>
          <p:nvPr userDrawn="1"/>
        </p:nvSpPr>
        <p:spPr>
          <a:xfrm>
            <a:off x="0" y="0"/>
            <a:ext cx="938784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48561D-0CF9-46DB-9583-E6550A39C991}"/>
              </a:ext>
            </a:extLst>
          </p:cNvPr>
          <p:cNvSpPr/>
          <p:nvPr userDrawn="1"/>
        </p:nvSpPr>
        <p:spPr>
          <a:xfrm>
            <a:off x="11241024" y="0"/>
            <a:ext cx="938784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A31F5-534F-4EC1-B476-56BA0869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84" y="365125"/>
            <a:ext cx="1031443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F6F59-B787-4E49-9250-44EB9598E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784" y="1681163"/>
            <a:ext cx="50587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393F5-A34A-4F84-B459-BE76B77CE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8784" y="2505075"/>
            <a:ext cx="5058791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D1DC05-C25D-4FA2-972C-CCE5043F7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0810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966102-EA98-480D-B87E-95987D6A78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0810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69C454-E056-4F32-B419-AB05C41C8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13/04/2018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089380-36B8-42A7-B496-15D822C35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Dominic Davis-Foster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7E203C-FB3D-499F-A5CD-201FD75D1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6182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29F1BF4-9BA9-45F0-B83F-C6EE5E415D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729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9D52BE-A8A8-4435-8F2D-BE2053EA4BDF}"/>
              </a:ext>
            </a:extLst>
          </p:cNvPr>
          <p:cNvSpPr/>
          <p:nvPr userDrawn="1"/>
        </p:nvSpPr>
        <p:spPr>
          <a:xfrm>
            <a:off x="9448800" y="-9525"/>
            <a:ext cx="27432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967D12-DA50-481C-8637-A88340413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1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843FC5-7127-45D0-AEE8-C1794CACC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13/04/2018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D69BE7-81F5-46DF-8583-771D7216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Dominic Davis-Foster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D3AD5-037F-4407-A586-9C90E00E8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63042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29F1BF4-9BA9-45F0-B83F-C6EE5E415D9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8D677-22AC-4796-9750-F938B556B51F}"/>
              </a:ext>
            </a:extLst>
          </p:cNvPr>
          <p:cNvSpPr>
            <a:spLocks noChangeAspect="1"/>
          </p:cNvSpPr>
          <p:nvPr userDrawn="1"/>
        </p:nvSpPr>
        <p:spPr>
          <a:xfrm>
            <a:off x="9734550" y="4002563"/>
            <a:ext cx="2174748" cy="217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6A111F89-6A26-4936-9925-E9556DA529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34550" y="4002088"/>
            <a:ext cx="2174875" cy="21748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7721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73449E-98A0-46E1-B91D-619329677EA2}"/>
              </a:ext>
            </a:extLst>
          </p:cNvPr>
          <p:cNvSpPr/>
          <p:nvPr userDrawn="1"/>
        </p:nvSpPr>
        <p:spPr>
          <a:xfrm>
            <a:off x="9448800" y="-9525"/>
            <a:ext cx="27432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CB3125-8C35-429B-BE4F-625412A2F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13/04/2018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36956F-91DC-4045-91CD-EEECDC049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Dominic Davis-Foster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C7CE2-146C-416E-9F67-165FF5F6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63042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29F1BF4-9BA9-45F0-B83F-C6EE5E415D9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A0A9BB-5735-40FE-A6D7-AB826BBE2135}"/>
              </a:ext>
            </a:extLst>
          </p:cNvPr>
          <p:cNvSpPr>
            <a:spLocks noChangeAspect="1"/>
          </p:cNvSpPr>
          <p:nvPr userDrawn="1"/>
        </p:nvSpPr>
        <p:spPr>
          <a:xfrm>
            <a:off x="9734550" y="4002563"/>
            <a:ext cx="2174748" cy="217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9DF0FBA-D4D3-4259-9393-7CE8FE0272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34550" y="4002088"/>
            <a:ext cx="2174875" cy="21748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578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C6B300-C7FD-449F-98A3-6479FFD383BE}"/>
              </a:ext>
            </a:extLst>
          </p:cNvPr>
          <p:cNvSpPr/>
          <p:nvPr userDrawn="1"/>
        </p:nvSpPr>
        <p:spPr>
          <a:xfrm>
            <a:off x="0" y="0"/>
            <a:ext cx="938784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CD014F-3790-4B56-88B9-BA3028FE51E7}"/>
              </a:ext>
            </a:extLst>
          </p:cNvPr>
          <p:cNvSpPr/>
          <p:nvPr userDrawn="1"/>
        </p:nvSpPr>
        <p:spPr>
          <a:xfrm>
            <a:off x="11241024" y="0"/>
            <a:ext cx="938784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B0624A-3EE5-4220-A1D1-2379A6D03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84" y="457200"/>
            <a:ext cx="38332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C6B81-6B85-468E-B79D-983634E08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057836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F8109-A016-4582-9194-F97FE0D0D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8784" y="2057400"/>
            <a:ext cx="38332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36387-769C-411E-99C5-651E02C3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13/04/2018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45649-EBB4-4ACE-A1B8-75B4870C7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Dominic Davis-Foster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AB2D01-4C72-4182-911E-BCD82C35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63042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29F1BF4-9BA9-45F0-B83F-C6EE5E415D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925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6F4367-A2B4-4B22-A532-F1480D90DC5E}"/>
              </a:ext>
            </a:extLst>
          </p:cNvPr>
          <p:cNvSpPr/>
          <p:nvPr userDrawn="1"/>
        </p:nvSpPr>
        <p:spPr>
          <a:xfrm>
            <a:off x="0" y="0"/>
            <a:ext cx="938784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625E7A-1A24-4C75-BD6A-FA0953D46501}"/>
              </a:ext>
            </a:extLst>
          </p:cNvPr>
          <p:cNvSpPr/>
          <p:nvPr userDrawn="1"/>
        </p:nvSpPr>
        <p:spPr>
          <a:xfrm>
            <a:off x="11241024" y="0"/>
            <a:ext cx="938784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2FCC28-6888-4E2B-89B7-5F97CFEB4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84" y="457200"/>
            <a:ext cx="38332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B0762E-DACD-4FE5-BF1B-76532DE10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07002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B10FD-EE2A-400E-B6CF-84DD5FFD9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8784" y="2057400"/>
            <a:ext cx="38332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765BD-C368-4001-AE8F-6DF7D43CE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13/04/2018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10BA5-5114-42D7-8B37-FA9E1D6D0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Dominic Davis-Foster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4761F-D6D1-4467-9E37-990E9893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6426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29F1BF4-9BA9-45F0-B83F-C6EE5E415D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381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5D9D62-7DBF-40A6-8065-5F7629213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841DD-6292-4339-854A-16D0A32F8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7D037-DDA7-492E-B5D7-8C9FD42F34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6800" y="635635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13/04/2018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4663C-7D75-458C-B66A-5241160D9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Dominic Davis-Foster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098C4-9437-4538-A8A5-93D59F834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630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1BF4-9BA9-45F0-B83F-C6EE5E415D9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036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9C00-13C4-4B56-BCB8-92FDF0757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42" y="1122363"/>
            <a:ext cx="9688010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Identifying the brand of ammunition from gunshot residue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00D399-C307-4FF5-A920-C12FC654F6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Dominic Davis-Foster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42803-C383-4540-9395-C1949CA0083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MSci</a:t>
            </a:r>
            <a:r>
              <a:rPr lang="en-GB" dirty="0"/>
              <a:t> Forensic Science</a:t>
            </a:r>
          </a:p>
          <a:p>
            <a:pPr marL="0" indent="0">
              <a:buNone/>
            </a:pPr>
            <a:r>
              <a:rPr lang="en-GB" dirty="0"/>
              <a:t>Staffordshire University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FCEA0-1AC7-436A-935C-16704EB55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Friday 13th April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539F8-2B56-41C5-B59D-4325FDE93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1BF4-9BA9-45F0-B83F-C6EE5E415D9D}" type="slidenum">
              <a:rPr lang="en-GB" smtClean="0"/>
              <a:t>1</a:t>
            </a:fld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748C3B1-6422-49C5-AD06-A331E20DE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7959" y="-1155938"/>
            <a:ext cx="3876969" cy="548640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E81576C-F04C-47C7-AC0D-12DA9CC40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Dominic Davis-Foster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213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B295-FB2D-43A5-B1B4-0E32AC88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A64B9-5DC3-428C-BFAC-DDF42505C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Complete list of compounds detected can aid in identification</a:t>
            </a:r>
          </a:p>
          <a:p>
            <a:endParaRPr lang="en-GB" dirty="0"/>
          </a:p>
          <a:p>
            <a:r>
              <a:rPr lang="en-GB" dirty="0"/>
              <a:t>Identifications are not conclusive</a:t>
            </a:r>
          </a:p>
          <a:p>
            <a:r>
              <a:rPr lang="en-GB" dirty="0"/>
              <a:t>Analysis of standards required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338E18E-CEDF-4785-916A-643F5383DC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E20B1-B223-4384-9C86-A4B24B31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13/04/2018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5318A-D7B8-4F91-A7F1-90718AE8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Dominic Davis-Foster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2846A-BDC0-4864-97FC-460D6406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1BF4-9BA9-45F0-B83F-C6EE5E415D9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9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B295-FB2D-43A5-B1B4-0E32AC88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A64B9-5DC3-428C-BFAC-DDF42505C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Method should work with other brands and calibres of ammunition</a:t>
            </a:r>
          </a:p>
          <a:p>
            <a:endParaRPr lang="en-GB" sz="1600" dirty="0"/>
          </a:p>
          <a:p>
            <a:r>
              <a:rPr lang="en-GB" dirty="0"/>
              <a:t>Could be used to develop a database to identify the source of propellant</a:t>
            </a:r>
          </a:p>
          <a:p>
            <a:endParaRPr lang="en-GB" sz="1600" dirty="0"/>
          </a:p>
          <a:p>
            <a:r>
              <a:rPr lang="en-GB" dirty="0"/>
              <a:t>Potential use with other evidence types</a:t>
            </a:r>
          </a:p>
          <a:p>
            <a:pPr lvl="1"/>
            <a:r>
              <a:rPr lang="en-GB" dirty="0"/>
              <a:t>Controlled substances</a:t>
            </a:r>
          </a:p>
          <a:p>
            <a:pPr lvl="1"/>
            <a:r>
              <a:rPr lang="en-GB" dirty="0"/>
              <a:t>Alcohol</a:t>
            </a:r>
          </a:p>
          <a:p>
            <a:pPr lvl="1"/>
            <a:r>
              <a:rPr lang="en-GB" dirty="0"/>
              <a:t>Paint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F32749D-BD73-4D9A-A690-F86CA0D6CA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21447-DA59-44F6-8C6A-EFAF32472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13/04/2018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522C3-19BC-4059-9CD8-C5575F090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Dominic Davis-Foster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688AD-8FB2-48D9-88FA-50E316C04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1BF4-9BA9-45F0-B83F-C6EE5E415D9D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00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B295-FB2D-43A5-B1B4-0E32AC88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A64B9-5DC3-428C-BFAC-DDF42505C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/>
              <a:t>The three brands had different chemical composition of the propellant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1600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/>
              <a:t>The three brands produced GSR with different compositions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1600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/>
              <a:t>There was no consistent relationship between the propellant and GSR</a:t>
            </a:r>
          </a:p>
          <a:p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EAE61A8-601A-4D0A-8D13-AA64ACB7AC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60117-ADA1-4103-92DD-EF72F987A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13/04/2018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C0E07-7221-42B2-BBED-61909973E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Dominic Davis-Foster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11BE9-D58E-4A96-88D9-0F88911D1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1BF4-9BA9-45F0-B83F-C6EE5E415D9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87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B295-FB2D-43A5-B1B4-0E32AC88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A64B9-5DC3-428C-BFAC-DDF42505C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2600" dirty="0"/>
              <a:t>Thanks to Michael Cutler, Chris Davis-Foster, Simon Rees, Jim Cooper and Jack </a:t>
            </a:r>
            <a:r>
              <a:rPr lang="en-GB" sz="2600" dirty="0" err="1"/>
              <a:t>Gibbard</a:t>
            </a:r>
            <a:r>
              <a:rPr lang="en-GB" sz="2600" dirty="0"/>
              <a:t> of Marlow Rifle and Pistol Club for their assistance with preparing the propellant and GSR samples. </a:t>
            </a:r>
          </a:p>
          <a:p>
            <a:pPr>
              <a:lnSpc>
                <a:spcPct val="110000"/>
              </a:lnSpc>
            </a:pPr>
            <a:endParaRPr lang="en-GB" sz="2600" dirty="0"/>
          </a:p>
          <a:p>
            <a:pPr>
              <a:lnSpc>
                <a:spcPct val="110000"/>
              </a:lnSpc>
            </a:pPr>
            <a:r>
              <a:rPr lang="en-GB" sz="2600" dirty="0"/>
              <a:t>Thanks to my supervisor, Dr Rachel Bolton-King, and to                          Dr Alison Davidson for assistance with the analysis.</a:t>
            </a:r>
          </a:p>
          <a:p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37D3DD4-90C3-4F79-BD2B-1B2794B03D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5511E-4D25-4420-A529-8F04A3B7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13/04/2018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D23D9-B957-4799-B40D-478DBC812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Dominic Davis-Foster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7ADEA-FB34-409F-97EF-38E3FB64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1BF4-9BA9-45F0-B83F-C6EE5E415D9D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5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9C00-13C4-4B56-BCB8-92FDF0757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42" y="1122363"/>
            <a:ext cx="9688010" cy="2387600"/>
          </a:xfrm>
        </p:spPr>
        <p:txBody>
          <a:bodyPr>
            <a:normAutofit/>
          </a:bodyPr>
          <a:lstStyle/>
          <a:p>
            <a:r>
              <a:rPr lang="en-GB" dirty="0"/>
              <a:t>Questions?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FCEA0-1AC7-436A-935C-16704EB55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Friday 13th April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539F8-2B56-41C5-B59D-4325FDE93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1BF4-9BA9-45F0-B83F-C6EE5E415D9D}" type="slidenum">
              <a:rPr lang="en-GB" smtClean="0"/>
              <a:t>14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0EC2E-7276-4F1E-8FD7-CBC8E0E72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Dominic Davis-Foster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602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9C00-13C4-4B56-BCB8-92FDF0757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42" y="1122363"/>
            <a:ext cx="9688010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Identifying the brand of ammunition from gunshot residue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00D399-C307-4FF5-A920-C12FC654F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641" y="4912471"/>
            <a:ext cx="4636239" cy="1307751"/>
          </a:xfrm>
        </p:spPr>
        <p:txBody>
          <a:bodyPr/>
          <a:lstStyle/>
          <a:p>
            <a:r>
              <a:rPr lang="en-GB" dirty="0"/>
              <a:t>Dominic Davis-Foster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42803-C383-4540-9395-C1949CA008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7363" y="4912424"/>
            <a:ext cx="4762995" cy="1307939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MSci</a:t>
            </a:r>
            <a:r>
              <a:rPr lang="en-GB" dirty="0"/>
              <a:t> Forensic Science</a:t>
            </a:r>
          </a:p>
          <a:p>
            <a:pPr marL="0" indent="0">
              <a:buNone/>
            </a:pPr>
            <a:r>
              <a:rPr lang="en-GB" dirty="0"/>
              <a:t>Staffordshire University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FCEA0-1AC7-436A-935C-16704EB55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Friday 13th April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539F8-2B56-41C5-B59D-4325FDE93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1BF4-9BA9-45F0-B83F-C6EE5E415D9D}" type="slidenum">
              <a:rPr lang="en-GB" smtClean="0"/>
              <a:t>15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1A6550C-79C6-4A9A-9A3F-2F27D8264DFE}"/>
              </a:ext>
            </a:extLst>
          </p:cNvPr>
          <p:cNvSpPr txBox="1">
            <a:spLocks/>
          </p:cNvSpPr>
          <p:nvPr/>
        </p:nvSpPr>
        <p:spPr>
          <a:xfrm>
            <a:off x="1261641" y="3602039"/>
            <a:ext cx="9668717" cy="13077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✉ dominic@davis-foster.co.uk</a:t>
            </a:r>
          </a:p>
          <a:p>
            <a:pPr algn="ctr"/>
            <a:r>
              <a:rPr lang="en-GB" dirty="0"/>
              <a:t>🌐 dominic.davis-foster.co.uk/</a:t>
            </a:r>
            <a:r>
              <a:rPr lang="en-GB" dirty="0" err="1"/>
              <a:t>gsr</a:t>
            </a:r>
            <a:endParaRPr lang="en-GB" dirty="0"/>
          </a:p>
          <a:p>
            <a:pPr algn="ctr"/>
            <a:r>
              <a:rPr lang="en-GB" dirty="0"/>
              <a:t>   @DDFoster96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9DFCA39-E877-4A28-AD24-665706FF1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7959" y="-1155938"/>
            <a:ext cx="3876969" cy="54864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3593825-CAB9-4DD9-BC85-3F7DFF2D7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42842" y="4451859"/>
            <a:ext cx="324484" cy="324484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01A387B-B200-4DAD-91A9-3F8A454D6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Dominic Davis-Foster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414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1CABF-A015-45B2-9E05-C881D4323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 of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C8FD0-72AF-4A06-8AB8-D18C1E552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GB" dirty="0"/>
              <a:t>What is Gunshot Residue?</a:t>
            </a:r>
          </a:p>
          <a:p>
            <a:pPr>
              <a:lnSpc>
                <a:spcPct val="150000"/>
              </a:lnSpc>
            </a:pPr>
            <a:r>
              <a:rPr lang="en-GB" dirty="0"/>
              <a:t>.22 Long Rifle and its use in crime</a:t>
            </a:r>
          </a:p>
          <a:p>
            <a:pPr>
              <a:lnSpc>
                <a:spcPct val="150000"/>
              </a:lnSpc>
            </a:pPr>
            <a:r>
              <a:rPr lang="en-GB" dirty="0"/>
              <a:t>Chemical Analysis</a:t>
            </a:r>
          </a:p>
          <a:p>
            <a:pPr>
              <a:lnSpc>
                <a:spcPct val="150000"/>
              </a:lnSpc>
            </a:pPr>
            <a:r>
              <a:rPr lang="en-GB" dirty="0"/>
              <a:t>Data Analysis</a:t>
            </a:r>
          </a:p>
          <a:p>
            <a:pPr>
              <a:lnSpc>
                <a:spcPct val="150000"/>
              </a:lnSpc>
            </a:pPr>
            <a:r>
              <a:rPr lang="en-GB" dirty="0"/>
              <a:t>Results</a:t>
            </a:r>
          </a:p>
          <a:p>
            <a:pPr>
              <a:lnSpc>
                <a:spcPct val="150000"/>
              </a:lnSpc>
            </a:pPr>
            <a:r>
              <a:rPr lang="en-GB" dirty="0"/>
              <a:t>Further Work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1FEAAB0-8B93-4F30-9F49-35DAAAE69E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E65CB-250A-4CE6-B456-98B822A52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13/04/2018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BC7F2-98E0-4012-9408-3EC948F34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Dominic Davis-Foster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D6297-7202-41C9-85AC-3AD5FDBF6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1BF4-9BA9-45F0-B83F-C6EE5E415D9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60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B295-FB2D-43A5-B1B4-0E32AC88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Gunshot Residue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A64B9-5DC3-428C-BFAC-DDF42505C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84818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GSR consists of organic and inorganic compounds from the primer and propellant</a:t>
            </a:r>
          </a:p>
          <a:p>
            <a:endParaRPr lang="en-GB" sz="1600" dirty="0"/>
          </a:p>
          <a:p>
            <a:r>
              <a:rPr lang="en-GB" dirty="0"/>
              <a:t>Organic compounds include:</a:t>
            </a:r>
          </a:p>
          <a:p>
            <a:pPr lvl="1"/>
            <a:r>
              <a:rPr lang="en-GB" dirty="0"/>
              <a:t>Diphenylamine (DPA)</a:t>
            </a:r>
          </a:p>
          <a:p>
            <a:pPr lvl="1"/>
            <a:r>
              <a:rPr lang="en-GB" dirty="0"/>
              <a:t>Ethyl </a:t>
            </a:r>
            <a:r>
              <a:rPr lang="en-GB" dirty="0" err="1"/>
              <a:t>Centralite</a:t>
            </a:r>
            <a:r>
              <a:rPr lang="en-GB" dirty="0"/>
              <a:t> (EC)</a:t>
            </a:r>
          </a:p>
          <a:p>
            <a:pPr lvl="1"/>
            <a:r>
              <a:rPr lang="en-GB" dirty="0"/>
              <a:t>2,4-Dinitrotoluene (DNT)</a:t>
            </a:r>
          </a:p>
          <a:p>
            <a:pPr lvl="1"/>
            <a:r>
              <a:rPr lang="en-GB" dirty="0"/>
              <a:t>Dibutyl Phthalate (DBP)</a:t>
            </a:r>
          </a:p>
          <a:p>
            <a:pPr lvl="1"/>
            <a:r>
              <a:rPr lang="en-GB" dirty="0"/>
              <a:t>Camphor</a:t>
            </a:r>
          </a:p>
          <a:p>
            <a:pPr lvl="1"/>
            <a:r>
              <a:rPr lang="en-GB" dirty="0"/>
              <a:t>Nitroglycerine (NG)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97CF03E-4A09-401E-AC12-52188B6404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7DCBDC-961F-434E-9E9B-7935BCDDC1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34" y="1825625"/>
            <a:ext cx="2154790" cy="35599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D3DEB07-10EA-4DB5-9F26-725D33A774C4}"/>
              </a:ext>
            </a:extLst>
          </p:cNvPr>
          <p:cNvGrpSpPr/>
          <p:nvPr/>
        </p:nvGrpSpPr>
        <p:grpSpPr>
          <a:xfrm>
            <a:off x="2901244" y="5836355"/>
            <a:ext cx="4320290" cy="605250"/>
            <a:chOff x="2901244" y="5904089"/>
            <a:chExt cx="4320290" cy="60525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E71592-541C-442F-BEC4-B39BB634C0B3}"/>
                </a:ext>
              </a:extLst>
            </p:cNvPr>
            <p:cNvSpPr txBox="1"/>
            <p:nvPr/>
          </p:nvSpPr>
          <p:spPr>
            <a:xfrm>
              <a:off x="3536423" y="6109229"/>
              <a:ext cx="36851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Only in “double base” propellants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96DC263-E83F-4D7F-8A22-73DA033B9904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>
              <a:off x="2901244" y="5904089"/>
              <a:ext cx="635179" cy="40519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7C89705-ACEE-4E22-9EED-37FA42B0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13/04/2018</a:t>
            </a:r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D45EED4-7150-440F-9BEC-FBC7C5C21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Dominic Davis-Foster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85FC50-87E5-4288-9BEE-C663C3D92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1BF4-9BA9-45F0-B83F-C6EE5E415D9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81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B295-FB2D-43A5-B1B4-0E32AC88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.22 Long Rifle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A64B9-5DC3-428C-BFAC-DDF42505C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.22 Long Rifle cartridges popular with target shooters</a:t>
            </a:r>
          </a:p>
          <a:p>
            <a:endParaRPr lang="en-GB" sz="1400" dirty="0"/>
          </a:p>
          <a:p>
            <a:r>
              <a:rPr lang="en-GB" dirty="0"/>
              <a:t>Also used by criminals</a:t>
            </a:r>
          </a:p>
          <a:p>
            <a:pPr lvl="1"/>
            <a:r>
              <a:rPr lang="en-GB" dirty="0"/>
              <a:t>Shooting of MP Jo Cox (2016)</a:t>
            </a:r>
          </a:p>
          <a:p>
            <a:pPr lvl="1"/>
            <a:r>
              <a:rPr lang="en-GB" dirty="0"/>
              <a:t>Cumbria Shootings (2010)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4991427-5CC9-4ACD-B2DB-0E83FE325E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D91FFD-1447-46E5-BA77-F2B2E8327E70}"/>
              </a:ext>
            </a:extLst>
          </p:cNvPr>
          <p:cNvGrpSpPr/>
          <p:nvPr/>
        </p:nvGrpSpPr>
        <p:grpSpPr>
          <a:xfrm>
            <a:off x="838200" y="4042859"/>
            <a:ext cx="3333218" cy="2247056"/>
            <a:chOff x="1471614" y="4156364"/>
            <a:chExt cx="3333218" cy="2247056"/>
          </a:xfrm>
        </p:grpSpPr>
        <p:pic>
          <p:nvPicPr>
            <p:cNvPr id="1026" name="Picture 2" descr="pipezipgun1">
              <a:extLst>
                <a:ext uri="{FF2B5EF4-FFF2-40B4-BE49-F238E27FC236}">
                  <a16:creationId xmlns:a16="http://schemas.microsoft.com/office/drawing/2014/main" id="{060C91B6-044F-4E5C-BE14-B217CE1D5C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614" y="4156364"/>
              <a:ext cx="3333218" cy="1877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6E0139-844B-4242-8882-0D311F602DB8}"/>
                </a:ext>
              </a:extLst>
            </p:cNvPr>
            <p:cNvSpPr txBox="1"/>
            <p:nvPr/>
          </p:nvSpPr>
          <p:spPr>
            <a:xfrm>
              <a:off x="1471614" y="6034088"/>
              <a:ext cx="29869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$5 improvised .22 LR firearm.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F65D56-55BD-4AF7-A0AB-69C9C42246C0}"/>
                </a:ext>
              </a:extLst>
            </p:cNvPr>
            <p:cNvSpPr txBox="1"/>
            <p:nvPr/>
          </p:nvSpPr>
          <p:spPr>
            <a:xfrm>
              <a:off x="2788703" y="5726311"/>
              <a:ext cx="2016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© 2016 The Firearm Blog</a:t>
              </a: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6017504-D031-457A-B61C-7A80F3120498}"/>
              </a:ext>
            </a:extLst>
          </p:cNvPr>
          <p:cNvSpPr txBox="1">
            <a:spLocks/>
          </p:cNvSpPr>
          <p:nvPr/>
        </p:nvSpPr>
        <p:spPr>
          <a:xfrm>
            <a:off x="4426528" y="4001294"/>
            <a:ext cx="50222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Most research so far has focused on handgun ammunition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A7DFF59-5959-4863-804C-DEA872C3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13/04/2018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18836B0-3DB6-4427-80C2-48344B74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Dominic Davis-Foster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41A22E6-083A-41F5-ABFC-A8B417539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1BF4-9BA9-45F0-B83F-C6EE5E415D9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10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B295-FB2D-43A5-B1B4-0E32AC88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A64B9-5DC3-428C-BFAC-DDF42505C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Three brands: </a:t>
            </a:r>
            <a:r>
              <a:rPr lang="en-GB" dirty="0" err="1"/>
              <a:t>Eley</a:t>
            </a:r>
            <a:r>
              <a:rPr lang="en-GB" dirty="0"/>
              <a:t> Contact, Winchester Pistol, </a:t>
            </a:r>
            <a:r>
              <a:rPr lang="en-GB" dirty="0" err="1"/>
              <a:t>Geco</a:t>
            </a:r>
            <a:r>
              <a:rPr lang="en-GB" dirty="0"/>
              <a:t> Rifle</a:t>
            </a:r>
          </a:p>
          <a:p>
            <a:endParaRPr lang="en-GB" sz="1600" dirty="0"/>
          </a:p>
          <a:p>
            <a:r>
              <a:rPr lang="en-GB" dirty="0"/>
              <a:t>10 cartridges fired and collected for GSR</a:t>
            </a:r>
          </a:p>
          <a:p>
            <a:endParaRPr lang="en-GB" sz="1600" dirty="0"/>
          </a:p>
          <a:p>
            <a:r>
              <a:rPr lang="en-GB" dirty="0"/>
              <a:t>Propellant collected from 6 cartridges</a:t>
            </a:r>
          </a:p>
          <a:p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AC4F2E5-B435-4EE0-AF16-128FB79709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1C2EFAF-72A9-4D2E-99A3-A234221B9569}"/>
              </a:ext>
            </a:extLst>
          </p:cNvPr>
          <p:cNvGrpSpPr/>
          <p:nvPr/>
        </p:nvGrpSpPr>
        <p:grpSpPr>
          <a:xfrm>
            <a:off x="671313" y="4118337"/>
            <a:ext cx="2880000" cy="2284226"/>
            <a:chOff x="671313" y="4208649"/>
            <a:chExt cx="2880000" cy="22842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397941-A23D-4EBF-9574-B1B21C02F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313" y="4577981"/>
              <a:ext cx="2880000" cy="19148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97204E-FFA3-480C-A745-0521B83E8F64}"/>
                </a:ext>
              </a:extLst>
            </p:cNvPr>
            <p:cNvSpPr txBox="1"/>
            <p:nvPr/>
          </p:nvSpPr>
          <p:spPr>
            <a:xfrm>
              <a:off x="1397960" y="4208649"/>
              <a:ext cx="1345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Eley</a:t>
              </a:r>
              <a:r>
                <a:rPr lang="en-GB" dirty="0"/>
                <a:t> Contact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C41B41-4350-4D6B-8121-6EE8198D75DF}"/>
              </a:ext>
            </a:extLst>
          </p:cNvPr>
          <p:cNvGrpSpPr/>
          <p:nvPr/>
        </p:nvGrpSpPr>
        <p:grpSpPr>
          <a:xfrm>
            <a:off x="3615381" y="4101350"/>
            <a:ext cx="2880000" cy="2301213"/>
            <a:chOff x="3615381" y="4191662"/>
            <a:chExt cx="2880000" cy="23012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A38854-6009-43AC-A8BD-94883AC95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5381" y="4577981"/>
              <a:ext cx="2880000" cy="191489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BBDA9D-7F76-4C2F-9D6B-49CBA75844AD}"/>
                </a:ext>
              </a:extLst>
            </p:cNvPr>
            <p:cNvSpPr txBox="1"/>
            <p:nvPr/>
          </p:nvSpPr>
          <p:spPr>
            <a:xfrm>
              <a:off x="4146446" y="4191662"/>
              <a:ext cx="1817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Winchester Pistol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6445DE-0CFF-4B08-AAA9-F18FC2F60670}"/>
              </a:ext>
            </a:extLst>
          </p:cNvPr>
          <p:cNvGrpSpPr/>
          <p:nvPr/>
        </p:nvGrpSpPr>
        <p:grpSpPr>
          <a:xfrm>
            <a:off x="6568800" y="4101350"/>
            <a:ext cx="2880000" cy="2301213"/>
            <a:chOff x="6568800" y="4191662"/>
            <a:chExt cx="2880000" cy="23012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574889-8EBD-4C57-8242-DCA023586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8800" y="4577981"/>
              <a:ext cx="2880000" cy="191489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095D25-7A18-44AC-BE78-9D06B9E07403}"/>
                </a:ext>
              </a:extLst>
            </p:cNvPr>
            <p:cNvSpPr txBox="1"/>
            <p:nvPr/>
          </p:nvSpPr>
          <p:spPr>
            <a:xfrm>
              <a:off x="7442138" y="4191662"/>
              <a:ext cx="11333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Geco</a:t>
              </a:r>
              <a:r>
                <a:rPr lang="en-GB" dirty="0"/>
                <a:t> Rifle</a:t>
              </a:r>
            </a:p>
          </p:txBody>
        </p: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6E57736-726C-447C-B759-E364FAB2E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13/04/2018</a:t>
            </a:r>
            <a:endParaRPr lang="en-GB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D32805F8-5032-4461-A44B-AE7D5ED8B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Dominic Davis-Foster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3243377-4598-4D5C-A81A-420E750D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1BF4-9BA9-45F0-B83F-C6EE5E415D9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15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B295-FB2D-43A5-B1B4-0E32AC88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A64B9-5DC3-428C-BFAC-DDF42505C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Samples heated in oven for 45 minutes at 80</a:t>
            </a:r>
            <a:r>
              <a:rPr lang="en-GB" baseline="30000" dirty="0"/>
              <a:t>o</a:t>
            </a:r>
            <a:r>
              <a:rPr lang="en-GB" dirty="0"/>
              <a:t>C</a:t>
            </a:r>
          </a:p>
          <a:p>
            <a:endParaRPr lang="en-GB" sz="1600" dirty="0"/>
          </a:p>
          <a:p>
            <a:r>
              <a:rPr lang="en-GB" dirty="0"/>
              <a:t>Compounds diffuse from headspace of vial onto SPME fibre coating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CDB0496-752A-402D-A1B1-A83E1EDF49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58C91C-45F0-4EC9-BF9F-31F39A34ED67}"/>
              </a:ext>
            </a:extLst>
          </p:cNvPr>
          <p:cNvGrpSpPr/>
          <p:nvPr/>
        </p:nvGrpSpPr>
        <p:grpSpPr>
          <a:xfrm>
            <a:off x="973666" y="3814198"/>
            <a:ext cx="7463093" cy="2139090"/>
            <a:chOff x="973666" y="3814198"/>
            <a:chExt cx="7463093" cy="21390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13776B-C6B5-45FD-8EA9-1A2C653B9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666" y="3814198"/>
              <a:ext cx="7463093" cy="1954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2393E6-82F2-4B99-9334-BA2EADFAE87D}"/>
                </a:ext>
              </a:extLst>
            </p:cNvPr>
            <p:cNvSpPr txBox="1"/>
            <p:nvPr/>
          </p:nvSpPr>
          <p:spPr>
            <a:xfrm>
              <a:off x="996246" y="5583956"/>
              <a:ext cx="3475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SPME Fibre Assembly (Dalby, 2011)</a:t>
              </a:r>
            </a:p>
          </p:txBody>
        </p:sp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2D4D843-8715-410A-88C2-393AB2A0F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13/04/2018</a:t>
            </a:r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17C9F6B-8247-4B80-916E-5AFA27DF0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Dominic Davis-Foster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083A017-315B-4470-B07C-E4A249039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1BF4-9BA9-45F0-B83F-C6EE5E415D9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2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B295-FB2D-43A5-B1B4-0E32AC88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A64B9-5DC3-428C-BFAC-DDF42505C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Compounds identified by GC-MS</a:t>
            </a:r>
          </a:p>
          <a:p>
            <a:endParaRPr lang="en-GB" sz="1400" dirty="0"/>
          </a:p>
          <a:p>
            <a:r>
              <a:rPr lang="en-GB" dirty="0"/>
              <a:t>Based on methods by Dalby (2011) and Wilson, Tebow and Moline (2003)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AD09F1-BC92-4F2A-A9D7-FF25EF165715}"/>
              </a:ext>
            </a:extLst>
          </p:cNvPr>
          <p:cNvGrpSpPr/>
          <p:nvPr/>
        </p:nvGrpSpPr>
        <p:grpSpPr>
          <a:xfrm>
            <a:off x="4019701" y="3322175"/>
            <a:ext cx="4857751" cy="3111230"/>
            <a:chOff x="4019701" y="3435065"/>
            <a:chExt cx="4857751" cy="3111230"/>
          </a:xfrm>
        </p:grpSpPr>
        <p:pic>
          <p:nvPicPr>
            <p:cNvPr id="5" name="Graphic 6">
              <a:extLst>
                <a:ext uri="{FF2B5EF4-FFF2-40B4-BE49-F238E27FC236}">
                  <a16:creationId xmlns:a16="http://schemas.microsoft.com/office/drawing/2014/main" id="{FAC1EB0B-F73C-403D-9F9F-052387C6BC61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19701" y="3435065"/>
              <a:ext cx="4857751" cy="274253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32AED20-D606-4DC3-8337-906266B7470A}"/>
                </a:ext>
              </a:extLst>
            </p:cNvPr>
            <p:cNvSpPr txBox="1"/>
            <p:nvPr/>
          </p:nvSpPr>
          <p:spPr>
            <a:xfrm>
              <a:off x="4317960" y="6176963"/>
              <a:ext cx="42612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Gas Chromatography Temperature Program</a:t>
              </a:r>
            </a:p>
          </p:txBody>
        </p:sp>
      </p:grp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E7DB2F44-3D4E-4F9B-B20E-71F2E219E1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1772" r="21772"/>
          <a:stretch>
            <a:fillRect/>
          </a:stretch>
        </p:blipFill>
        <p:spPr/>
      </p:pic>
      <p:pic>
        <p:nvPicPr>
          <p:cNvPr id="11" name="Picture Placeholder 5">
            <a:extLst>
              <a:ext uri="{FF2B5EF4-FFF2-40B4-BE49-F238E27FC236}">
                <a16:creationId xmlns:a16="http://schemas.microsoft.com/office/drawing/2014/main" id="{EC0B20DC-A7B9-46AB-824C-0D1E1FE91D7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34550" y="4002088"/>
            <a:ext cx="2174875" cy="2174875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66B515F-A66E-4715-98E2-BB74C865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13/04/2018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7843341-69EC-4810-A689-E8FEF2EB4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Dominic Davis-Foster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C794508-C419-4F0B-B771-EA7F4899D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1BF4-9BA9-45F0-B83F-C6EE5E415D9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50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B295-FB2D-43A5-B1B4-0E32AC88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A64B9-5DC3-428C-BFAC-DDF42505C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Bespoke, automatic analysis program developed in Python to process results</a:t>
            </a:r>
          </a:p>
          <a:p>
            <a:endParaRPr lang="en-GB" sz="1600" dirty="0"/>
          </a:p>
          <a:p>
            <a:r>
              <a:rPr lang="en-GB" dirty="0"/>
              <a:t>Generates a “profile” for the components present in propellants</a:t>
            </a:r>
          </a:p>
          <a:p>
            <a:endParaRPr lang="en-GB" sz="1600" dirty="0"/>
          </a:p>
          <a:p>
            <a:r>
              <a:rPr lang="en-GB" dirty="0"/>
              <a:t>Profile can be compared to other propellants and GSR samples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0DB49A8-D752-4683-816C-952D873F96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50B13-4677-4D85-B7DC-32AE591F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13/04/2018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4DD51F3-5C1C-4003-A47A-2D14B0ED3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Dominic Davis-Foster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2674F4-556A-461B-AA19-71C7EABA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1BF4-9BA9-45F0-B83F-C6EE5E415D9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33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66200CA-582A-4CDD-B075-38BF8E5408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362" y="1335266"/>
            <a:ext cx="2558006" cy="3742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DD34E-7756-49F5-A3F0-5731F42EE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368" y="0"/>
            <a:ext cx="9247632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C07A169-0FFA-46D5-B573-7C13639CFF2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610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Results</a:t>
            </a:r>
            <a:endParaRPr lang="en-GB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01910A0-BA2D-4551-BB72-85BE1EE4525F}"/>
              </a:ext>
            </a:extLst>
          </p:cNvPr>
          <p:cNvSpPr/>
          <p:nvPr/>
        </p:nvSpPr>
        <p:spPr>
          <a:xfrm>
            <a:off x="7197783" y="2116628"/>
            <a:ext cx="216000" cy="216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F39B44F-4021-4661-938D-BDA438A672AC}"/>
              </a:ext>
            </a:extLst>
          </p:cNvPr>
          <p:cNvSpPr/>
          <p:nvPr/>
        </p:nvSpPr>
        <p:spPr>
          <a:xfrm>
            <a:off x="7281603" y="3945428"/>
            <a:ext cx="216000" cy="216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A10779-8871-4BA0-B536-847EB3F4A534}"/>
              </a:ext>
            </a:extLst>
          </p:cNvPr>
          <p:cNvSpPr/>
          <p:nvPr/>
        </p:nvSpPr>
        <p:spPr>
          <a:xfrm>
            <a:off x="6935586" y="5204733"/>
            <a:ext cx="216000" cy="216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02AF1F-837F-4F8D-9683-16E3C9F1DAB6}"/>
              </a:ext>
            </a:extLst>
          </p:cNvPr>
          <p:cNvSpPr/>
          <p:nvPr/>
        </p:nvSpPr>
        <p:spPr>
          <a:xfrm>
            <a:off x="9697560" y="5060733"/>
            <a:ext cx="360000" cy="360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85EBFA-D4C6-49D6-BA99-D4BE7A0E7472}"/>
              </a:ext>
            </a:extLst>
          </p:cNvPr>
          <p:cNvSpPr/>
          <p:nvPr/>
        </p:nvSpPr>
        <p:spPr>
          <a:xfrm>
            <a:off x="4953000" y="518160"/>
            <a:ext cx="1417320" cy="592836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bg1">
                <a:lumMod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717BFC-511E-4D7B-949A-70C0D1F8E05E}"/>
              </a:ext>
            </a:extLst>
          </p:cNvPr>
          <p:cNvSpPr/>
          <p:nvPr/>
        </p:nvSpPr>
        <p:spPr>
          <a:xfrm>
            <a:off x="7790037" y="518160"/>
            <a:ext cx="1417320" cy="592836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bg1">
                <a:lumMod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8264DE-6D2E-4DDE-BBBF-FD9B17DC83F6}"/>
              </a:ext>
            </a:extLst>
          </p:cNvPr>
          <p:cNvSpPr/>
          <p:nvPr/>
        </p:nvSpPr>
        <p:spPr>
          <a:xfrm>
            <a:off x="10615499" y="518160"/>
            <a:ext cx="1417320" cy="592836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bg1">
                <a:lumMod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DE6E0F-4D65-4D69-A80E-75789983960A}"/>
              </a:ext>
            </a:extLst>
          </p:cNvPr>
          <p:cNvSpPr/>
          <p:nvPr/>
        </p:nvSpPr>
        <p:spPr>
          <a:xfrm>
            <a:off x="10673374" y="3808071"/>
            <a:ext cx="1236975" cy="25317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036B568-1732-43A4-8918-BEF5D7D05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13/04/2018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59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4" grpId="0" animBg="1"/>
      <p:bldP spid="4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2289</Words>
  <Application>Microsoft Office PowerPoint</Application>
  <PresentationFormat>Widescreen</PresentationFormat>
  <Paragraphs>272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Identifying the brand of ammunition from gunshot residue</vt:lpstr>
      <vt:lpstr>Outline of presentation</vt:lpstr>
      <vt:lpstr>Gunshot Residue</vt:lpstr>
      <vt:lpstr>.22 Long Rifle</vt:lpstr>
      <vt:lpstr>Methods</vt:lpstr>
      <vt:lpstr>Methods</vt:lpstr>
      <vt:lpstr>Methods</vt:lpstr>
      <vt:lpstr>Methods</vt:lpstr>
      <vt:lpstr>PowerPoint Presentation</vt:lpstr>
      <vt:lpstr>Results</vt:lpstr>
      <vt:lpstr>Further Work</vt:lpstr>
      <vt:lpstr>Conclusion</vt:lpstr>
      <vt:lpstr>Acknowledgements</vt:lpstr>
      <vt:lpstr>Questions?</vt:lpstr>
      <vt:lpstr>Identifying the brand of ammunition from gunshot residue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DAVIS-FOSTER Dominic R</dc:creator>
  <cp:lastModifiedBy>DAVIS-FOSTER Dominic R</cp:lastModifiedBy>
  <cp:revision>114</cp:revision>
  <dcterms:created xsi:type="dcterms:W3CDTF">2018-03-19T18:40:49Z</dcterms:created>
  <dcterms:modified xsi:type="dcterms:W3CDTF">2018-05-07T09:39:39Z</dcterms:modified>
</cp:coreProperties>
</file>